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4987" y="121651"/>
            <a:ext cx="7594024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314190" cy="5143500"/>
          </a:xfrm>
          <a:custGeom>
            <a:avLst/>
            <a:gdLst/>
            <a:ahLst/>
            <a:cxnLst/>
            <a:rect l="l" t="t" r="r" b="b"/>
            <a:pathLst>
              <a:path w="4314190" h="5143500">
                <a:moveTo>
                  <a:pt x="431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4313999" y="0"/>
                </a:lnTo>
                <a:lnTo>
                  <a:pt x="4313999" y="5143499"/>
                </a:lnTo>
                <a:close/>
              </a:path>
            </a:pathLst>
          </a:custGeom>
          <a:solidFill>
            <a:srgbClr val="3138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44124"/>
            <a:ext cx="4314190" cy="4399915"/>
          </a:xfrm>
          <a:custGeom>
            <a:avLst/>
            <a:gdLst/>
            <a:ahLst/>
            <a:cxnLst/>
            <a:rect l="l" t="t" r="r" b="b"/>
            <a:pathLst>
              <a:path w="4314190" h="4399915">
                <a:moveTo>
                  <a:pt x="0" y="4399374"/>
                </a:moveTo>
                <a:lnTo>
                  <a:pt x="0" y="3924"/>
                </a:lnTo>
                <a:lnTo>
                  <a:pt x="4310474" y="0"/>
                </a:lnTo>
                <a:lnTo>
                  <a:pt x="4313624" y="3163524"/>
                </a:lnTo>
                <a:lnTo>
                  <a:pt x="0" y="4399374"/>
                </a:lnTo>
                <a:close/>
              </a:path>
            </a:pathLst>
          </a:custGeom>
          <a:solidFill>
            <a:srgbClr val="D9C4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-124" y="0"/>
            <a:ext cx="4317365" cy="4396105"/>
          </a:xfrm>
          <a:custGeom>
            <a:avLst/>
            <a:gdLst/>
            <a:ahLst/>
            <a:cxnLst/>
            <a:rect l="l" t="t" r="r" b="b"/>
            <a:pathLst>
              <a:path w="4317365" h="4396105">
                <a:moveTo>
                  <a:pt x="0" y="4395599"/>
                </a:moveTo>
                <a:lnTo>
                  <a:pt x="0" y="149"/>
                </a:lnTo>
                <a:lnTo>
                  <a:pt x="4316899" y="0"/>
                </a:lnTo>
                <a:lnTo>
                  <a:pt x="4314049" y="3161049"/>
                </a:lnTo>
                <a:lnTo>
                  <a:pt x="0" y="4395599"/>
                </a:lnTo>
                <a:close/>
              </a:path>
            </a:pathLst>
          </a:custGeom>
          <a:solidFill>
            <a:srgbClr val="3138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42646" y="559725"/>
            <a:ext cx="4058706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00" y="310774"/>
              <a:ext cx="5648399" cy="7160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725" y="417159"/>
            <a:ext cx="541972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95"/>
              <a:t>Sevillai</a:t>
            </a:r>
            <a:r>
              <a:rPr dirty="0" sz="3000" spc="20"/>
              <a:t> </a:t>
            </a:r>
            <a:r>
              <a:rPr dirty="0" sz="3000" spc="260"/>
              <a:t>Erasmus+</a:t>
            </a:r>
            <a:r>
              <a:rPr dirty="0" sz="3000" spc="25"/>
              <a:t> </a:t>
            </a:r>
            <a:r>
              <a:rPr dirty="0" sz="3000" spc="240"/>
              <a:t>utazásunk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277620"/>
          </a:xfrm>
          <a:custGeom>
            <a:avLst/>
            <a:gdLst/>
            <a:ahLst/>
            <a:cxnLst/>
            <a:rect l="l" t="t" r="r" b="b"/>
            <a:pathLst>
              <a:path w="9144000" h="1277620">
                <a:moveTo>
                  <a:pt x="9143999" y="1277099"/>
                </a:moveTo>
                <a:lnTo>
                  <a:pt x="0" y="12770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277099"/>
                </a:lnTo>
                <a:close/>
              </a:path>
            </a:pathLst>
          </a:custGeom>
          <a:solidFill>
            <a:srgbClr val="3138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6144" y="559725"/>
            <a:ext cx="339217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190">
                <a:uFill>
                  <a:solidFill>
                    <a:srgbClr val="FFFFFF"/>
                  </a:solidFill>
                </a:uFill>
              </a:rPr>
              <a:t>A</a:t>
            </a:r>
            <a:r>
              <a:rPr dirty="0" u="heavy" spc="2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195">
                <a:uFill>
                  <a:solidFill>
                    <a:srgbClr val="FFFFFF"/>
                  </a:solidFill>
                </a:uFill>
              </a:rPr>
              <a:t>szállásról</a:t>
            </a:r>
            <a:r>
              <a:rPr dirty="0" u="heavy" spc="2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175">
                <a:uFill>
                  <a:solidFill>
                    <a:srgbClr val="FFFFFF"/>
                  </a:solidFill>
                </a:uFill>
              </a:rPr>
              <a:t>pár</a:t>
            </a:r>
            <a:r>
              <a:rPr dirty="0" u="heavy" spc="2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235">
                <a:uFill>
                  <a:solidFill>
                    <a:srgbClr val="FFFFFF"/>
                  </a:solidFill>
                </a:uFill>
              </a:rPr>
              <a:t>szó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8274" y="1331425"/>
            <a:ext cx="4697593" cy="37140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277620"/>
          </a:xfrm>
          <a:custGeom>
            <a:avLst/>
            <a:gdLst/>
            <a:ahLst/>
            <a:cxnLst/>
            <a:rect l="l" t="t" r="r" b="b"/>
            <a:pathLst>
              <a:path w="9144000" h="1277620">
                <a:moveTo>
                  <a:pt x="9143999" y="1277099"/>
                </a:moveTo>
                <a:lnTo>
                  <a:pt x="0" y="12770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277099"/>
                </a:lnTo>
                <a:close/>
              </a:path>
            </a:pathLst>
          </a:custGeom>
          <a:solidFill>
            <a:srgbClr val="31384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261837"/>
            <a:ext cx="9144000" cy="3886835"/>
            <a:chOff x="0" y="1261837"/>
            <a:chExt cx="9144000" cy="3886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74250"/>
              <a:ext cx="4174649" cy="2778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7750" y="1774250"/>
              <a:ext cx="4176224" cy="27787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74649" y="1266600"/>
              <a:ext cx="793750" cy="3877310"/>
            </a:xfrm>
            <a:custGeom>
              <a:avLst/>
              <a:gdLst/>
              <a:ahLst/>
              <a:cxnLst/>
              <a:rect l="l" t="t" r="r" b="b"/>
              <a:pathLst>
                <a:path w="793750" h="3877310">
                  <a:moveTo>
                    <a:pt x="793199" y="3876899"/>
                  </a:moveTo>
                  <a:lnTo>
                    <a:pt x="0" y="3876899"/>
                  </a:lnTo>
                  <a:lnTo>
                    <a:pt x="0" y="0"/>
                  </a:lnTo>
                  <a:lnTo>
                    <a:pt x="793199" y="0"/>
                  </a:lnTo>
                  <a:lnTo>
                    <a:pt x="793199" y="3876899"/>
                  </a:lnTo>
                  <a:close/>
                </a:path>
              </a:pathLst>
            </a:custGeom>
            <a:solidFill>
              <a:srgbClr val="3138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74649" y="1266600"/>
              <a:ext cx="793750" cy="3877310"/>
            </a:xfrm>
            <a:custGeom>
              <a:avLst/>
              <a:gdLst/>
              <a:ahLst/>
              <a:cxnLst/>
              <a:rect l="l" t="t" r="r" b="b"/>
              <a:pathLst>
                <a:path w="793750" h="3877310">
                  <a:moveTo>
                    <a:pt x="0" y="0"/>
                  </a:moveTo>
                  <a:lnTo>
                    <a:pt x="793199" y="0"/>
                  </a:lnTo>
                  <a:lnTo>
                    <a:pt x="793199" y="3876899"/>
                  </a:lnTo>
                  <a:lnTo>
                    <a:pt x="0" y="3876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1384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38349" y="2929150"/>
              <a:ext cx="666115" cy="266700"/>
            </a:xfrm>
            <a:custGeom>
              <a:avLst/>
              <a:gdLst/>
              <a:ahLst/>
              <a:cxnLst/>
              <a:rect l="l" t="t" r="r" b="b"/>
              <a:pathLst>
                <a:path w="666114" h="266700">
                  <a:moveTo>
                    <a:pt x="532499" y="266399"/>
                  </a:moveTo>
                  <a:lnTo>
                    <a:pt x="532499" y="199799"/>
                  </a:lnTo>
                  <a:lnTo>
                    <a:pt x="133199" y="199799"/>
                  </a:lnTo>
                  <a:lnTo>
                    <a:pt x="133199" y="266399"/>
                  </a:lnTo>
                  <a:lnTo>
                    <a:pt x="0" y="133199"/>
                  </a:lnTo>
                  <a:lnTo>
                    <a:pt x="133199" y="0"/>
                  </a:lnTo>
                  <a:lnTo>
                    <a:pt x="133199" y="66599"/>
                  </a:lnTo>
                  <a:lnTo>
                    <a:pt x="532499" y="66599"/>
                  </a:lnTo>
                  <a:lnTo>
                    <a:pt x="532499" y="0"/>
                  </a:lnTo>
                  <a:lnTo>
                    <a:pt x="665699" y="133199"/>
                  </a:lnTo>
                  <a:lnTo>
                    <a:pt x="532499" y="266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238349" y="2929150"/>
              <a:ext cx="666115" cy="266700"/>
            </a:xfrm>
            <a:custGeom>
              <a:avLst/>
              <a:gdLst/>
              <a:ahLst/>
              <a:cxnLst/>
              <a:rect l="l" t="t" r="r" b="b"/>
              <a:pathLst>
                <a:path w="666114" h="266700">
                  <a:moveTo>
                    <a:pt x="0" y="133199"/>
                  </a:moveTo>
                  <a:lnTo>
                    <a:pt x="133199" y="0"/>
                  </a:lnTo>
                  <a:lnTo>
                    <a:pt x="133199" y="66599"/>
                  </a:lnTo>
                  <a:lnTo>
                    <a:pt x="532499" y="66599"/>
                  </a:lnTo>
                  <a:lnTo>
                    <a:pt x="532499" y="0"/>
                  </a:lnTo>
                  <a:lnTo>
                    <a:pt x="665699" y="133199"/>
                  </a:lnTo>
                  <a:lnTo>
                    <a:pt x="532499" y="266399"/>
                  </a:lnTo>
                  <a:lnTo>
                    <a:pt x="532499" y="199799"/>
                  </a:lnTo>
                  <a:lnTo>
                    <a:pt x="133199" y="199799"/>
                  </a:lnTo>
                  <a:lnTo>
                    <a:pt x="133199" y="266399"/>
                  </a:lnTo>
                  <a:lnTo>
                    <a:pt x="0" y="13319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77577" y="559725"/>
            <a:ext cx="538988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215">
                <a:uFill>
                  <a:solidFill>
                    <a:srgbClr val="FFFFFF"/>
                  </a:solidFill>
                </a:uFill>
              </a:rPr>
              <a:t>Negatív</a:t>
            </a:r>
            <a:r>
              <a:rPr dirty="0" u="heavy" spc="3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-170">
                <a:uFill>
                  <a:solidFill>
                    <a:srgbClr val="FFFFFF"/>
                  </a:solidFill>
                </a:uFill>
              </a:rPr>
              <a:t>/</a:t>
            </a:r>
            <a:r>
              <a:rPr dirty="0" u="heavy" spc="35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195">
                <a:uFill>
                  <a:solidFill>
                    <a:srgbClr val="FFFFFF"/>
                  </a:solidFill>
                </a:uFill>
              </a:rPr>
              <a:t>pozitív</a:t>
            </a:r>
            <a:r>
              <a:rPr dirty="0" u="heavy" spc="3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204">
                <a:uFill>
                  <a:solidFill>
                    <a:srgbClr val="FFFFFF"/>
                  </a:solidFill>
                </a:uFill>
              </a:rPr>
              <a:t>tapasztalatok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277620"/>
          </a:xfrm>
          <a:custGeom>
            <a:avLst/>
            <a:gdLst/>
            <a:ahLst/>
            <a:cxnLst/>
            <a:rect l="l" t="t" r="r" b="b"/>
            <a:pathLst>
              <a:path w="9144000" h="1277620">
                <a:moveTo>
                  <a:pt x="9143999" y="1277099"/>
                </a:moveTo>
                <a:lnTo>
                  <a:pt x="0" y="12770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277099"/>
                </a:lnTo>
                <a:close/>
              </a:path>
            </a:pathLst>
          </a:custGeom>
          <a:solidFill>
            <a:srgbClr val="3138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dirty="0" spc="225"/>
              <a:t>Köszönjük</a:t>
            </a:r>
            <a:r>
              <a:rPr dirty="0" spc="20"/>
              <a:t> </a:t>
            </a:r>
            <a:r>
              <a:rPr dirty="0" spc="200"/>
              <a:t>a</a:t>
            </a:r>
            <a:r>
              <a:rPr dirty="0" spc="25"/>
              <a:t> </a:t>
            </a:r>
            <a:r>
              <a:rPr dirty="0" spc="250"/>
              <a:t>ﬁgyelmet!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4116" y="216834"/>
            <a:ext cx="12934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000" spc="240">
                <a:uFill>
                  <a:solidFill>
                    <a:srgbClr val="FFFFFF"/>
                  </a:solidFill>
                </a:uFill>
              </a:rPr>
              <a:t>Utazás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90575" y="1176454"/>
            <a:ext cx="238569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165" indent="-165100">
              <a:lnSpc>
                <a:spcPct val="100000"/>
              </a:lnSpc>
              <a:spcBef>
                <a:spcPts val="100"/>
              </a:spcBef>
              <a:buChar char="-"/>
              <a:tabLst>
                <a:tab pos="177800" algn="l"/>
              </a:tabLst>
            </a:pPr>
            <a:r>
              <a:rPr dirty="0" sz="1500" spc="130">
                <a:solidFill>
                  <a:srgbClr val="FFFFFF"/>
                </a:solidFill>
                <a:latin typeface="Cambria"/>
                <a:cs typeface="Cambria"/>
              </a:rPr>
              <a:t>Milyen</a:t>
            </a:r>
            <a:r>
              <a:rPr dirty="0" sz="150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125">
                <a:solidFill>
                  <a:srgbClr val="FFFFFF"/>
                </a:solidFill>
                <a:latin typeface="Cambria"/>
                <a:cs typeface="Cambria"/>
              </a:rPr>
              <a:t>az</a:t>
            </a:r>
            <a:r>
              <a:rPr dirty="0" sz="1500" spc="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100">
                <a:solidFill>
                  <a:srgbClr val="FFFFFF"/>
                </a:solidFill>
                <a:latin typeface="Cambria"/>
                <a:cs typeface="Cambria"/>
              </a:rPr>
              <a:t>első</a:t>
            </a:r>
            <a:r>
              <a:rPr dirty="0" sz="1500" spc="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95">
                <a:solidFill>
                  <a:srgbClr val="FFFFFF"/>
                </a:solidFill>
                <a:latin typeface="Cambria"/>
                <a:cs typeface="Cambria"/>
              </a:rPr>
              <a:t>repülés?</a:t>
            </a:r>
            <a:endParaRPr sz="1500">
              <a:latin typeface="Cambria"/>
              <a:cs typeface="Cambria"/>
            </a:endParaRPr>
          </a:p>
          <a:p>
            <a:pPr marL="177165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1500" spc="145">
                <a:solidFill>
                  <a:srgbClr val="FFFFFF"/>
                </a:solidFill>
                <a:latin typeface="Cambria"/>
                <a:cs typeface="Cambria"/>
              </a:rPr>
              <a:t>Mit</a:t>
            </a:r>
            <a:r>
              <a:rPr dirty="0" sz="150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105">
                <a:solidFill>
                  <a:srgbClr val="FFFFFF"/>
                </a:solidFill>
                <a:latin typeface="Cambria"/>
                <a:cs typeface="Cambria"/>
              </a:rPr>
              <a:t>vigyek</a:t>
            </a:r>
            <a:r>
              <a:rPr dirty="0" sz="150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155">
                <a:solidFill>
                  <a:srgbClr val="FFFFFF"/>
                </a:solidFill>
                <a:latin typeface="Cambria"/>
                <a:cs typeface="Cambria"/>
              </a:rPr>
              <a:t>magammal?</a:t>
            </a:r>
            <a:endParaRPr sz="1500">
              <a:latin typeface="Cambria"/>
              <a:cs typeface="Cambria"/>
            </a:endParaRPr>
          </a:p>
          <a:p>
            <a:pPr marL="177165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1500" spc="120">
                <a:solidFill>
                  <a:srgbClr val="FFFFFF"/>
                </a:solidFill>
                <a:latin typeface="Cambria"/>
                <a:cs typeface="Cambria"/>
              </a:rPr>
              <a:t>Mire</a:t>
            </a:r>
            <a:r>
              <a:rPr dirty="0" sz="1500" spc="-1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95">
                <a:solidFill>
                  <a:srgbClr val="FFFFFF"/>
                </a:solidFill>
                <a:latin typeface="Cambria"/>
                <a:cs typeface="Cambria"/>
              </a:rPr>
              <a:t>kell</a:t>
            </a:r>
            <a:r>
              <a:rPr dirty="0" sz="1500" spc="-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120">
                <a:solidFill>
                  <a:srgbClr val="FFFFFF"/>
                </a:solidFill>
                <a:latin typeface="Cambria"/>
                <a:cs typeface="Cambria"/>
              </a:rPr>
              <a:t>odaﬁgyelni?</a:t>
            </a:r>
            <a:endParaRPr sz="15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2700" y="369950"/>
            <a:ext cx="2387899" cy="42451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5225" y="1264049"/>
            <a:ext cx="1978599" cy="25501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8961" y="241175"/>
            <a:ext cx="297688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210">
                <a:uFill>
                  <a:solidFill>
                    <a:srgbClr val="FFFFFF"/>
                  </a:solidFill>
                </a:uFill>
              </a:rPr>
              <a:t>Helyi</a:t>
            </a:r>
            <a:r>
              <a:rPr dirty="0" u="heavy" spc="-20"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 u="heavy" spc="195">
                <a:uFill>
                  <a:solidFill>
                    <a:srgbClr val="FFFFFF"/>
                  </a:solidFill>
                </a:uFill>
              </a:rPr>
              <a:t>közlekedés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2300" y="1191979"/>
            <a:ext cx="376618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7165" indent="-165100">
              <a:lnSpc>
                <a:spcPct val="100000"/>
              </a:lnSpc>
              <a:spcBef>
                <a:spcPts val="100"/>
              </a:spcBef>
              <a:buChar char="-"/>
              <a:tabLst>
                <a:tab pos="177800" algn="l"/>
              </a:tabLst>
            </a:pPr>
            <a:r>
              <a:rPr dirty="0" sz="1500" spc="120">
                <a:solidFill>
                  <a:srgbClr val="FFFFFF"/>
                </a:solidFill>
                <a:latin typeface="Cambria"/>
                <a:cs typeface="Cambria"/>
              </a:rPr>
              <a:t>Busz</a:t>
            </a:r>
            <a:endParaRPr sz="1500">
              <a:latin typeface="Cambria"/>
              <a:cs typeface="Cambria"/>
            </a:endParaRPr>
          </a:p>
          <a:p>
            <a:pPr marL="177165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1500" spc="125">
                <a:solidFill>
                  <a:srgbClr val="FFFFFF"/>
                </a:solidFill>
                <a:latin typeface="Cambria"/>
                <a:cs typeface="Cambria"/>
              </a:rPr>
              <a:t>Metro</a:t>
            </a:r>
            <a:endParaRPr sz="1500">
              <a:latin typeface="Cambria"/>
              <a:cs typeface="Cambria"/>
            </a:endParaRPr>
          </a:p>
          <a:p>
            <a:pPr marL="177165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1500" spc="114">
                <a:solidFill>
                  <a:srgbClr val="FFFFFF"/>
                </a:solidFill>
                <a:latin typeface="Cambria"/>
                <a:cs typeface="Cambria"/>
              </a:rPr>
              <a:t>Elektromos</a:t>
            </a:r>
            <a:r>
              <a:rPr dirty="0" sz="1500" spc="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85">
                <a:solidFill>
                  <a:srgbClr val="FFFFFF"/>
                </a:solidFill>
                <a:latin typeface="Cambria"/>
                <a:cs typeface="Cambria"/>
              </a:rPr>
              <a:t>rollerek</a:t>
            </a:r>
            <a:r>
              <a:rPr dirty="0" sz="1500" spc="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95">
                <a:solidFill>
                  <a:srgbClr val="FFFFFF"/>
                </a:solidFill>
                <a:latin typeface="Cambria"/>
                <a:cs typeface="Cambria"/>
              </a:rPr>
              <a:t>és</a:t>
            </a:r>
            <a:r>
              <a:rPr dirty="0" sz="1500" spc="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95">
                <a:solidFill>
                  <a:srgbClr val="FFFFFF"/>
                </a:solidFill>
                <a:latin typeface="Cambria"/>
                <a:cs typeface="Cambria"/>
              </a:rPr>
              <a:t>biciklik</a:t>
            </a:r>
            <a:r>
              <a:rPr dirty="0" sz="1500" spc="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500" spc="85">
                <a:solidFill>
                  <a:srgbClr val="FFFFFF"/>
                </a:solidFill>
                <a:latin typeface="Cambria"/>
                <a:cs typeface="Cambria"/>
              </a:rPr>
              <a:t>bérlése</a:t>
            </a:r>
            <a:endParaRPr sz="150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96268" y="259349"/>
            <a:ext cx="4655820" cy="3767454"/>
            <a:chOff x="4396268" y="259349"/>
            <a:chExt cx="4655820" cy="376745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8875" y="873250"/>
              <a:ext cx="2092749" cy="2644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6268" y="2571740"/>
              <a:ext cx="2854031" cy="14544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1500" y="259349"/>
              <a:ext cx="2823574" cy="1744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4987" y="121651"/>
            <a:ext cx="2749550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0"/>
              </a:spcBef>
            </a:pPr>
            <a:r>
              <a:rPr dirty="0" u="heavy" sz="2800" spc="2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Legfontosabb </a:t>
            </a:r>
            <a:r>
              <a:rPr dirty="0" sz="2800" spc="22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u="heavy" sz="2800" spc="2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cs typeface="Cambria"/>
              </a:rPr>
              <a:t>látványosságok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025" y="2218507"/>
            <a:ext cx="22764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10">
                <a:solidFill>
                  <a:srgbClr val="FFFFFF"/>
                </a:solidFill>
                <a:latin typeface="Cambria"/>
                <a:cs typeface="Cambria"/>
              </a:rPr>
              <a:t>-</a:t>
            </a:r>
            <a:r>
              <a:rPr dirty="0" sz="2400" spc="15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400" spc="150">
                <a:solidFill>
                  <a:srgbClr val="FFFFFF"/>
                </a:solidFill>
                <a:latin typeface="Cambria"/>
                <a:cs typeface="Cambria"/>
              </a:rPr>
              <a:t>Torre</a:t>
            </a:r>
            <a:r>
              <a:rPr dirty="0" sz="2400" spc="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Cambria"/>
                <a:cs typeface="Cambria"/>
              </a:rPr>
              <a:t>del</a:t>
            </a:r>
            <a:r>
              <a:rPr dirty="0" sz="2400" spc="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2400" spc="150">
                <a:solidFill>
                  <a:srgbClr val="FFFFFF"/>
                </a:solidFill>
                <a:latin typeface="Cambria"/>
                <a:cs typeface="Cambria"/>
              </a:rPr>
              <a:t>Oro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5400" y="436562"/>
            <a:ext cx="2050700" cy="36456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5274" y="633600"/>
            <a:ext cx="2415499" cy="32516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125" y="2146733"/>
            <a:ext cx="258000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10"/>
              <a:t>-</a:t>
            </a:r>
            <a:r>
              <a:rPr dirty="0" sz="2400" spc="15"/>
              <a:t> </a:t>
            </a:r>
            <a:r>
              <a:rPr dirty="0" sz="2400" spc="175"/>
              <a:t>Setas</a:t>
            </a:r>
            <a:r>
              <a:rPr dirty="0" sz="2400" spc="15"/>
              <a:t> </a:t>
            </a:r>
            <a:r>
              <a:rPr dirty="0" sz="2400" spc="145"/>
              <a:t>de</a:t>
            </a:r>
            <a:r>
              <a:rPr dirty="0" sz="2400" spc="15"/>
              <a:t> </a:t>
            </a:r>
            <a:r>
              <a:rPr dirty="0" sz="2400" spc="160"/>
              <a:t>Sevilla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4486524" y="284475"/>
            <a:ext cx="4483735" cy="4710430"/>
            <a:chOff x="4486524" y="284475"/>
            <a:chExt cx="4483735" cy="47104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4613" y="1759599"/>
              <a:ext cx="2485385" cy="32350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6524" y="284475"/>
              <a:ext cx="2412899" cy="3217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50" y="2053532"/>
            <a:ext cx="36290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10"/>
              <a:t>-</a:t>
            </a:r>
            <a:r>
              <a:rPr dirty="0" sz="2400" spc="25"/>
              <a:t> </a:t>
            </a:r>
            <a:r>
              <a:rPr dirty="0" sz="2400" spc="160"/>
              <a:t>Real</a:t>
            </a:r>
            <a:r>
              <a:rPr dirty="0" sz="2400" spc="30"/>
              <a:t> </a:t>
            </a:r>
            <a:r>
              <a:rPr dirty="0" sz="2400" spc="165"/>
              <a:t>Alcázar</a:t>
            </a:r>
            <a:r>
              <a:rPr dirty="0" sz="2400" spc="30"/>
              <a:t> </a:t>
            </a:r>
            <a:r>
              <a:rPr dirty="0" sz="2400" spc="145"/>
              <a:t>de</a:t>
            </a:r>
            <a:r>
              <a:rPr dirty="0" sz="2400" spc="25"/>
              <a:t> </a:t>
            </a:r>
            <a:r>
              <a:rPr dirty="0" sz="2400" spc="160"/>
              <a:t>Sevilla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0774" y="306799"/>
            <a:ext cx="1411259" cy="25089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6374" y="3159475"/>
            <a:ext cx="2149550" cy="16887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2964" y="128851"/>
            <a:ext cx="1832175" cy="24429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61992" y="2763800"/>
            <a:ext cx="1708999" cy="2278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325" y="2190282"/>
            <a:ext cx="268732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10"/>
              <a:t>-</a:t>
            </a:r>
            <a:r>
              <a:rPr dirty="0" sz="2400" spc="20"/>
              <a:t> </a:t>
            </a:r>
            <a:r>
              <a:rPr dirty="0" sz="2400" spc="185"/>
              <a:t>Plaza</a:t>
            </a:r>
            <a:r>
              <a:rPr dirty="0" sz="2400" spc="20"/>
              <a:t> </a:t>
            </a:r>
            <a:r>
              <a:rPr dirty="0" sz="2400" spc="145"/>
              <a:t>de</a:t>
            </a:r>
            <a:r>
              <a:rPr dirty="0" sz="2400" spc="20"/>
              <a:t> </a:t>
            </a:r>
            <a:r>
              <a:rPr dirty="0" sz="2400" spc="185"/>
              <a:t>Espana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6625" y="92325"/>
            <a:ext cx="1526700" cy="2417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7950" y="452625"/>
            <a:ext cx="2468100" cy="43877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2349" y="2571750"/>
            <a:ext cx="1411246" cy="25089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75" y="2151458"/>
            <a:ext cx="30454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10"/>
              <a:t>-</a:t>
            </a:r>
            <a:r>
              <a:rPr dirty="0" sz="2400" spc="20"/>
              <a:t> </a:t>
            </a:r>
            <a:r>
              <a:rPr dirty="0" sz="2400" spc="155"/>
              <a:t>Catedral</a:t>
            </a:r>
            <a:r>
              <a:rPr dirty="0" sz="2400" spc="25"/>
              <a:t> </a:t>
            </a:r>
            <a:r>
              <a:rPr dirty="0" sz="2400" spc="145"/>
              <a:t>de</a:t>
            </a:r>
            <a:r>
              <a:rPr dirty="0" sz="2400" spc="25"/>
              <a:t> </a:t>
            </a:r>
            <a:r>
              <a:rPr dirty="0" sz="2400" spc="160"/>
              <a:t>Sevilla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6287" y="82525"/>
            <a:ext cx="2290531" cy="30540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0987" y="3245350"/>
            <a:ext cx="2381102" cy="17858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4744" y="1246800"/>
            <a:ext cx="2032379" cy="26499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277620"/>
          </a:xfrm>
          <a:custGeom>
            <a:avLst/>
            <a:gdLst/>
            <a:ahLst/>
            <a:cxnLst/>
            <a:rect l="l" t="t" r="r" b="b"/>
            <a:pathLst>
              <a:path w="9144000" h="1277620">
                <a:moveTo>
                  <a:pt x="9143999" y="1277099"/>
                </a:moveTo>
                <a:lnTo>
                  <a:pt x="0" y="12770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277099"/>
                </a:lnTo>
                <a:close/>
              </a:path>
            </a:pathLst>
          </a:custGeom>
          <a:solidFill>
            <a:srgbClr val="3138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8380" y="272250"/>
            <a:ext cx="24079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235">
                <a:uFill>
                  <a:solidFill>
                    <a:srgbClr val="FFFFFF"/>
                  </a:solidFill>
                </a:uFill>
              </a:rPr>
              <a:t>Munkahelyek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525" y="3028725"/>
            <a:ext cx="4416149" cy="19671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1675" y="1657725"/>
            <a:ext cx="2136498" cy="28486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1875" y="1718113"/>
            <a:ext cx="210629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6370" indent="-15430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-"/>
              <a:tabLst>
                <a:tab pos="167005" algn="l"/>
              </a:tabLst>
            </a:pPr>
            <a:r>
              <a:rPr dirty="0" sz="1400" spc="105">
                <a:solidFill>
                  <a:srgbClr val="202124"/>
                </a:solidFill>
                <a:latin typeface="Cambria"/>
                <a:cs typeface="Cambria"/>
              </a:rPr>
              <a:t>Confortauto</a:t>
            </a:r>
            <a:r>
              <a:rPr dirty="0" sz="1400" spc="10">
                <a:solidFill>
                  <a:srgbClr val="202124"/>
                </a:solidFill>
                <a:latin typeface="Cambria"/>
                <a:cs typeface="Cambria"/>
              </a:rPr>
              <a:t> </a:t>
            </a:r>
            <a:r>
              <a:rPr dirty="0" sz="1400" spc="95">
                <a:solidFill>
                  <a:srgbClr val="202124"/>
                </a:solidFill>
                <a:latin typeface="Cambria"/>
                <a:cs typeface="Cambria"/>
              </a:rPr>
              <a:t>Star</a:t>
            </a:r>
            <a:r>
              <a:rPr dirty="0" sz="1400" spc="10">
                <a:solidFill>
                  <a:srgbClr val="202124"/>
                </a:solidFill>
                <a:latin typeface="Cambria"/>
                <a:cs typeface="Cambria"/>
              </a:rPr>
              <a:t> </a:t>
            </a:r>
            <a:r>
              <a:rPr dirty="0" sz="1400" spc="100">
                <a:solidFill>
                  <a:srgbClr val="202124"/>
                </a:solidFill>
                <a:latin typeface="Cambria"/>
                <a:cs typeface="Cambria"/>
              </a:rPr>
              <a:t>Auto</a:t>
            </a:r>
            <a:endParaRPr sz="1400">
              <a:latin typeface="Cambria"/>
              <a:cs typeface="Cambria"/>
            </a:endParaRPr>
          </a:p>
          <a:p>
            <a:pPr marL="166370" indent="-154305">
              <a:lnSpc>
                <a:spcPct val="100000"/>
              </a:lnSpc>
              <a:buChar char="-"/>
              <a:tabLst>
                <a:tab pos="167005" algn="l"/>
              </a:tabLst>
            </a:pPr>
            <a:r>
              <a:rPr dirty="0" sz="1400" spc="90">
                <a:solidFill>
                  <a:srgbClr val="202124"/>
                </a:solidFill>
                <a:latin typeface="Cambria"/>
                <a:cs typeface="Cambria"/>
              </a:rPr>
              <a:t>Tallers</a:t>
            </a:r>
            <a:r>
              <a:rPr dirty="0" sz="1400" spc="-5">
                <a:solidFill>
                  <a:srgbClr val="202124"/>
                </a:solidFill>
                <a:latin typeface="Cambria"/>
                <a:cs typeface="Cambria"/>
              </a:rPr>
              <a:t> </a:t>
            </a:r>
            <a:r>
              <a:rPr dirty="0" sz="1400" spc="110">
                <a:solidFill>
                  <a:srgbClr val="202124"/>
                </a:solidFill>
                <a:latin typeface="Cambria"/>
                <a:cs typeface="Cambria"/>
              </a:rPr>
              <a:t>Morales</a:t>
            </a:r>
            <a:endParaRPr sz="1400">
              <a:latin typeface="Cambria"/>
              <a:cs typeface="Cambria"/>
            </a:endParaRPr>
          </a:p>
          <a:p>
            <a:pPr marL="166370" indent="-154305">
              <a:lnSpc>
                <a:spcPct val="100000"/>
              </a:lnSpc>
              <a:buChar char="-"/>
              <a:tabLst>
                <a:tab pos="167005" algn="l"/>
              </a:tabLst>
            </a:pPr>
            <a:r>
              <a:rPr dirty="0" sz="1400" spc="90">
                <a:solidFill>
                  <a:srgbClr val="202124"/>
                </a:solidFill>
                <a:latin typeface="Cambria"/>
                <a:cs typeface="Cambria"/>
              </a:rPr>
              <a:t>Tallers</a:t>
            </a:r>
            <a:r>
              <a:rPr dirty="0" sz="1400">
                <a:solidFill>
                  <a:srgbClr val="202124"/>
                </a:solidFill>
                <a:latin typeface="Cambria"/>
                <a:cs typeface="Cambria"/>
              </a:rPr>
              <a:t> </a:t>
            </a:r>
            <a:r>
              <a:rPr dirty="0" sz="1400" spc="95">
                <a:solidFill>
                  <a:srgbClr val="202124"/>
                </a:solidFill>
                <a:latin typeface="Cambria"/>
                <a:cs typeface="Cambria"/>
              </a:rPr>
              <a:t>Gutierrez</a:t>
            </a:r>
            <a:endParaRPr sz="140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3525" y="1351262"/>
            <a:ext cx="2136499" cy="16023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 nélküli prezentáció</dc:title>
  <dcterms:created xsi:type="dcterms:W3CDTF">2024-05-29T06:45:59Z</dcterms:created>
  <dcterms:modified xsi:type="dcterms:W3CDTF">2024-05-29T06:45:59Z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2024-05-13T00:00:00Z</vt:filetime>
  </property>
  <property fmtid="{D5CDD505-2E9C-101B-9397-08002B2CF9AE}" pid="3" name="Creator">
    <vt:lpwstr>Google</vt:lpwstr>
  </property>
  <property fmtid="{D5CDD505-2E9C-101B-9397-08002B2CF9AE}" pid="4" name="LastSaved">
    <vt:filetime>2024-05-29T00:00:00Z</vt:filetime>
  </property>
</Properties>
</file>